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71" r:id="rId5"/>
    <p:sldId id="278" r:id="rId6"/>
    <p:sldId id="258" r:id="rId7"/>
    <p:sldId id="259" r:id="rId8"/>
    <p:sldId id="260" r:id="rId9"/>
    <p:sldId id="261" r:id="rId10"/>
    <p:sldId id="263" r:id="rId11"/>
    <p:sldId id="268" r:id="rId12"/>
    <p:sldId id="264" r:id="rId13"/>
    <p:sldId id="267" r:id="rId14"/>
    <p:sldId id="269" r:id="rId15"/>
    <p:sldId id="266" r:id="rId16"/>
    <p:sldId id="270" r:id="rId17"/>
    <p:sldId id="277" r:id="rId18"/>
    <p:sldId id="265" r:id="rId19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5"/>
    <p:restoredTop sz="96327"/>
  </p:normalViewPr>
  <p:slideViewPr>
    <p:cSldViewPr snapToGrid="0" snapToObjects="1">
      <p:cViewPr varScale="1">
        <p:scale>
          <a:sx n="143" d="100"/>
          <a:sy n="143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8FFDA-C4FD-1800-7EA0-24AFB98C2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0CAE8-CDD8-6BA2-F455-4222D1A94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B48DD-33AD-8F14-FFE0-008B5D45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476E0-CE90-A4BA-28E7-8879586F1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6BD5C-A9D2-2C6B-7B5B-4D3C12325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0764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14D4-E98F-5921-F938-CDEC52F1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BB4E0-AE8E-0590-2148-F5FAA25B5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AA846-BDD0-9A73-9A56-FE3B5F71C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A5325-62DE-C94A-F70C-4FB4C15C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65691-6F51-CC40-DE01-02B58424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3679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2CD25-1F41-75A2-D24E-B218023F9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0F2C5-6B6C-22FC-2AE7-66A63FF7E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6CBC8-EBE7-2D72-A816-670DFFBB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89F13-D70A-6329-A745-646B9832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04F41-657C-F674-3560-8D99525E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49760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A301-A36E-CCD6-D4D0-E2D57565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5A889-E9B2-1E6F-8215-0551404C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8EB5-4D04-A436-69AF-8771C2D8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9F7E6-4201-5998-885F-AC83793D5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F4517-7C64-E647-66D3-E255C4D3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1122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1FB9-F6C4-EEFB-3757-C74AC76E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DA285-2A83-4EF9-CA8E-5A5FB741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3B7B4-DF8E-8AFC-2333-AC2A142DA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727CB-5F78-C7FE-2C4E-4D5BD23E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88526-4DE1-C96B-952C-980E709F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8746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1668-2503-3455-CEE8-4D1C15CC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D7E1-0F05-71F3-33D3-160FF0C3A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AC942-E43C-D796-35CC-7944E7CBD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5A799-D5D6-3D95-2153-3C106BAF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C0F1A-3B5B-A2A6-8331-D5BE93823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3A2AF-B119-DF4A-0768-DFF9239B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8151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8339-1607-9C90-5546-7F08F8C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06EA6-AAEB-1742-6698-6669E0B8D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DA29E-AF90-D155-BA44-788220921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93459-AF54-46C2-378F-AD55ACE72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B9ECE2-977D-59FC-5CCA-C10002E96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E1D91-C532-DEC9-CB90-77F2B763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A0BF6A-1924-03C8-382E-E2488384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1EECC-8340-899D-0905-66C55025A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1783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37DC-02B4-6F6B-C5B7-74E3BC48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985D7-EE84-7B75-6D30-B642F92F4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1C5EF-40A0-8E7F-524A-CA414668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C8B3D-7984-A7BF-6431-6CEF7AB9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38890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0901F-F742-38D7-E149-E02B7840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6BEDE-3D3A-394A-5C20-835B8709D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28E18-7C2C-2AF9-EC3A-13E51CB0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396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EA33-A634-FACC-4FD0-008FD01B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5EB6-F688-F1AD-677C-726A4A718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6ABC8-1029-2AC5-3F5D-86E5B861F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1051F-AE2F-75C6-F35B-F2E4F4D8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CBECA-A7B6-E3F6-D0E9-D9EFBE66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41502-A40F-A8DF-66E5-668663E1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093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60442-C6BB-9DCE-8FBE-65E000B6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FFE52-12FF-6D3A-D1DB-E9EE4F957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8B4A20-8F4F-8C66-55B8-8944077F9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3FA2A-9876-6841-0924-C846905A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62324-34BD-6986-091C-9F7D310A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5983C-460A-1206-A26F-1C31092D0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2860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77C87-0F71-5802-936C-6BD9E5E0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E4F19-4C57-F84B-493E-94FBC6DA2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251D0-E32F-D6E9-DEE2-F0146D7B8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F8473-D2D1-E24C-8D42-016E664A08F1}" type="datetimeFigureOut">
              <a:rPr lang="en-FR" smtClean="0"/>
              <a:t>30/04/2022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935A6-9DEC-FD8D-1617-A486FAE86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5A2D3-9EC3-FB85-1FC8-410F7C133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EA9FA-5A80-524C-83C9-366D425789D8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121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EFA60-4F11-C1A0-0D56-2D3DBB29B434}"/>
              </a:ext>
            </a:extLst>
          </p:cNvPr>
          <p:cNvSpPr txBox="1"/>
          <p:nvPr/>
        </p:nvSpPr>
        <p:spPr>
          <a:xfrm>
            <a:off x="2589276" y="841248"/>
            <a:ext cx="7013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/>
              <a:t>P04 - </a:t>
            </a:r>
            <a:r>
              <a:rPr lang="en-GB" sz="2400" b="1" dirty="0" err="1"/>
              <a:t>Segmentez</a:t>
            </a:r>
            <a:r>
              <a:rPr lang="en-GB" sz="2400" b="1" dirty="0"/>
              <a:t> des clients d'un site e-commerce</a:t>
            </a:r>
          </a:p>
          <a:p>
            <a:endParaRPr lang="en-F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B992C-BBDC-249B-CB40-5DA6128D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44" y="1478654"/>
            <a:ext cx="6159500" cy="344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D683C-56A5-BD99-D69D-01973EB49DFA}"/>
              </a:ext>
            </a:extLst>
          </p:cNvPr>
          <p:cNvSpPr txBox="1"/>
          <p:nvPr/>
        </p:nvSpPr>
        <p:spPr>
          <a:xfrm>
            <a:off x="3702423" y="5450184"/>
            <a:ext cx="478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dirty="0"/>
              <a:t>Anastasia Demidova</a:t>
            </a:r>
          </a:p>
          <a:p>
            <a:pPr algn="ctr"/>
            <a:r>
              <a:rPr lang="en-FR" dirty="0"/>
              <a:t>4 Mai 2022</a:t>
            </a:r>
          </a:p>
        </p:txBody>
      </p:sp>
    </p:spTree>
    <p:extLst>
      <p:ext uri="{BB962C8B-B14F-4D97-AF65-F5344CB8AC3E}">
        <p14:creationId xmlns:p14="http://schemas.microsoft.com/office/powerpoint/2010/main" val="339740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5825CF-33A9-1EFB-0AA7-C7066D845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60" y="3429000"/>
            <a:ext cx="5663112" cy="1939615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094926A0-9756-D5A1-054E-6D368BC7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985438"/>
            <a:ext cx="3844107" cy="19989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B0CDDB-E33F-E5B5-4FE1-F79018C5D38C}"/>
              </a:ext>
            </a:extLst>
          </p:cNvPr>
          <p:cNvGrpSpPr/>
          <p:nvPr/>
        </p:nvGrpSpPr>
        <p:grpSpPr>
          <a:xfrm>
            <a:off x="8015583" y="4034554"/>
            <a:ext cx="3379695" cy="1795124"/>
            <a:chOff x="820830" y="1486646"/>
            <a:chExt cx="6234394" cy="34147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507B44-7B65-1064-0348-099F93D4E208}"/>
                </a:ext>
              </a:extLst>
            </p:cNvPr>
            <p:cNvSpPr txBox="1"/>
            <p:nvPr/>
          </p:nvSpPr>
          <p:spPr>
            <a:xfrm>
              <a:off x="820830" y="4433045"/>
              <a:ext cx="6234394" cy="468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N</a:t>
              </a:r>
              <a:r>
                <a:rPr lang="en-FR" sz="1000" dirty="0"/>
                <a:t> clusters:        2           3                4                5                6 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F8BEF2-0AA3-FDD3-8A90-EDD9314D0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4170" y="1486646"/>
              <a:ext cx="4800600" cy="29464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DA8A1B7-7EDA-301F-2689-BAAD3DCB5DDE}"/>
              </a:ext>
            </a:extLst>
          </p:cNvPr>
          <p:cNvSpPr txBox="1"/>
          <p:nvPr/>
        </p:nvSpPr>
        <p:spPr>
          <a:xfrm>
            <a:off x="853260" y="703225"/>
            <a:ext cx="5405337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FR" dirty="0"/>
          </a:p>
          <a:p>
            <a:r>
              <a:rPr lang="en-FR" dirty="0"/>
              <a:t>- K Means Clustering:</a:t>
            </a:r>
          </a:p>
          <a:p>
            <a:endParaRPr lang="en-FR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dirty="0" err="1"/>
              <a:t>Trouver</a:t>
            </a:r>
            <a:r>
              <a:rPr lang="en-GB" dirty="0"/>
              <a:t> la </a:t>
            </a:r>
            <a:r>
              <a:rPr lang="en-GB" dirty="0" err="1"/>
              <a:t>meilleure</a:t>
            </a:r>
            <a:r>
              <a:rPr lang="en-GB" dirty="0"/>
              <a:t> </a:t>
            </a:r>
            <a:r>
              <a:rPr lang="en-GB" dirty="0" err="1"/>
              <a:t>valeur</a:t>
            </a:r>
            <a:r>
              <a:rPr lang="en-GB" dirty="0"/>
              <a:t> 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méthode</a:t>
            </a:r>
            <a:r>
              <a:rPr lang="en-GB" dirty="0"/>
              <a:t> du </a:t>
            </a:r>
            <a:r>
              <a:rPr lang="en-GB" dirty="0" err="1"/>
              <a:t>coude</a:t>
            </a:r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/>
              <a:t>silouette</a:t>
            </a:r>
            <a:r>
              <a:rPr lang="en-GB" dirty="0"/>
              <a:t> clustering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GB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GB" dirty="0"/>
              <a:t>Utiliser la </a:t>
            </a:r>
            <a:r>
              <a:rPr lang="en-GB" dirty="0" err="1"/>
              <a:t>valeur</a:t>
            </a:r>
            <a:r>
              <a:rPr lang="en-GB" dirty="0"/>
              <a:t> k pour le clustering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9316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9AEDA-A541-2A77-F17F-D2F82C3D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81" y="2053768"/>
            <a:ext cx="5243719" cy="2909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412DCF-9225-CC3D-4772-137C6323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47" y="1987300"/>
            <a:ext cx="4690441" cy="138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A643B-1BF4-5D07-B58E-8BC4B25F1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7" y="4348318"/>
            <a:ext cx="4948859" cy="40313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2E69AE-DA5A-9474-46B0-E55DA61D1CE3}"/>
              </a:ext>
            </a:extLst>
          </p:cNvPr>
          <p:cNvCxnSpPr/>
          <p:nvPr/>
        </p:nvCxnSpPr>
        <p:spPr>
          <a:xfrm>
            <a:off x="2613991" y="3508513"/>
            <a:ext cx="0" cy="54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EF316F-3A51-B13F-3DDD-20539CD99AF9}"/>
              </a:ext>
            </a:extLst>
          </p:cNvPr>
          <p:cNvCxnSpPr>
            <a:cxnSpLocks/>
          </p:cNvCxnSpPr>
          <p:nvPr/>
        </p:nvCxnSpPr>
        <p:spPr>
          <a:xfrm>
            <a:off x="5642113" y="4473159"/>
            <a:ext cx="712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46A84-0280-39DC-71FB-3B22162D9BF3}"/>
              </a:ext>
            </a:extLst>
          </p:cNvPr>
          <p:cNvSpPr txBox="1"/>
          <p:nvPr/>
        </p:nvSpPr>
        <p:spPr>
          <a:xfrm>
            <a:off x="367747" y="5099896"/>
            <a:ext cx="8100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Principale</a:t>
            </a:r>
            <a:r>
              <a:rPr lang="en-GB" dirty="0"/>
              <a:t> </a:t>
            </a:r>
            <a:r>
              <a:rPr lang="en-GB" dirty="0" err="1"/>
              <a:t>différence</a:t>
            </a:r>
            <a:r>
              <a:rPr lang="en-GB" dirty="0"/>
              <a:t> entre les clusters - </a:t>
            </a:r>
            <a:r>
              <a:rPr lang="en-GB" dirty="0" err="1"/>
              <a:t>valeur</a:t>
            </a:r>
            <a:r>
              <a:rPr lang="en-GB" dirty="0"/>
              <a:t> de </a:t>
            </a:r>
            <a:r>
              <a:rPr lang="en-GB" dirty="0" err="1"/>
              <a:t>paiement</a:t>
            </a:r>
            <a:r>
              <a:rPr lang="en-GB" dirty="0"/>
              <a:t> et </a:t>
            </a:r>
            <a:r>
              <a:rPr lang="en-GB" dirty="0" err="1"/>
              <a:t>récence</a:t>
            </a:r>
            <a:r>
              <a:rPr lang="en-GB" dirty="0"/>
              <a:t> (</a:t>
            </a:r>
            <a:r>
              <a:rPr lang="en-GB" dirty="0" err="1"/>
              <a:t>order_purchase_timestamp</a:t>
            </a:r>
            <a:r>
              <a:rPr lang="en-GB" dirty="0"/>
              <a:t>)</a:t>
            </a:r>
            <a:endParaRPr lang="en-F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F69D0-0907-BD38-95C3-DA2BC9CD1805}"/>
              </a:ext>
            </a:extLst>
          </p:cNvPr>
          <p:cNvSpPr txBox="1"/>
          <p:nvPr/>
        </p:nvSpPr>
        <p:spPr>
          <a:xfrm>
            <a:off x="367747" y="1465476"/>
            <a:ext cx="6748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Base de </a:t>
            </a:r>
            <a:r>
              <a:rPr lang="en-GB" sz="1200" dirty="0" err="1"/>
              <a:t>données</a:t>
            </a:r>
            <a:r>
              <a:rPr lang="en-GB" sz="1200" dirty="0"/>
              <a:t> après le </a:t>
            </a:r>
            <a:r>
              <a:rPr lang="en-GB" sz="1200" dirty="0" err="1"/>
              <a:t>KMeans</a:t>
            </a:r>
            <a:r>
              <a:rPr lang="en-GB" sz="1200" dirty="0"/>
              <a:t> et la standardisation:</a:t>
            </a:r>
            <a:endParaRPr lang="en-FR" sz="1200" dirty="0"/>
          </a:p>
        </p:txBody>
      </p:sp>
      <p:pic>
        <p:nvPicPr>
          <p:cNvPr id="16" name="Picture 15" descr="Ancient blue, brown, and yellow mosaic tiles">
            <a:extLst>
              <a:ext uri="{FF2B5EF4-FFF2-40B4-BE49-F238E27FC236}">
                <a16:creationId xmlns:a16="http://schemas.microsoft.com/office/drawing/2014/main" id="{1D9970C5-5841-0582-3256-64A3CBBDD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17" name="Triangle 16">
            <a:extLst>
              <a:ext uri="{FF2B5EF4-FFF2-40B4-BE49-F238E27FC236}">
                <a16:creationId xmlns:a16="http://schemas.microsoft.com/office/drawing/2014/main" id="{0D1A3FF9-D1E4-8F38-43DD-4D6ABC623240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6FB4D3-7D1F-4C13-E8C0-F1E92920CBF7}"/>
              </a:ext>
            </a:extLst>
          </p:cNvPr>
          <p:cNvSpPr txBox="1"/>
          <p:nvPr/>
        </p:nvSpPr>
        <p:spPr>
          <a:xfrm>
            <a:off x="519953" y="377090"/>
            <a:ext cx="512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Description des clusters avec Parallel Plot</a:t>
            </a:r>
          </a:p>
        </p:txBody>
      </p:sp>
    </p:spTree>
    <p:extLst>
      <p:ext uri="{BB962C8B-B14F-4D97-AF65-F5344CB8AC3E}">
        <p14:creationId xmlns:p14="http://schemas.microsoft.com/office/powerpoint/2010/main" val="334051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A7C36-7513-CC9F-4268-2484D7ED21D2}"/>
              </a:ext>
            </a:extLst>
          </p:cNvPr>
          <p:cNvSpPr txBox="1"/>
          <p:nvPr/>
        </p:nvSpPr>
        <p:spPr>
          <a:xfrm>
            <a:off x="549117" y="337507"/>
            <a:ext cx="372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Description des clusters</a:t>
            </a:r>
            <a:endParaRPr lang="en-FR" sz="24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894236-7C34-99BF-77EA-9D7DDBB9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17" y="1711305"/>
            <a:ext cx="2850197" cy="135101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E24F945-1C6A-85E2-E8F0-33830248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636" y="1366996"/>
            <a:ext cx="3090042" cy="169190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B68CA08-DB2F-F5C1-5635-0E8A4425D7F3}"/>
              </a:ext>
            </a:extLst>
          </p:cNvPr>
          <p:cNvGrpSpPr/>
          <p:nvPr/>
        </p:nvGrpSpPr>
        <p:grpSpPr>
          <a:xfrm>
            <a:off x="266160" y="3178010"/>
            <a:ext cx="7357242" cy="2989017"/>
            <a:chOff x="3499945" y="3825766"/>
            <a:chExt cx="7357242" cy="2989017"/>
          </a:xfrm>
        </p:grpSpPr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277655E1-6C8D-3A1C-590D-4D9580024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0115" y="3906836"/>
              <a:ext cx="3977072" cy="2572354"/>
            </a:xfrm>
            <a:prstGeom prst="rect">
              <a:avLst/>
            </a:prstGeom>
          </p:spPr>
        </p:pic>
        <p:pic>
          <p:nvPicPr>
            <p:cNvPr id="10" name="Picture 9" descr="Chart, bar chart&#10;&#10;Description automatically generated">
              <a:extLst>
                <a:ext uri="{FF2B5EF4-FFF2-40B4-BE49-F238E27FC236}">
                  <a16:creationId xmlns:a16="http://schemas.microsoft.com/office/drawing/2014/main" id="{0520248A-0A58-14CC-81EC-4536FCC56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3517" y="3926523"/>
              <a:ext cx="3647090" cy="288826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D95D6F-CEFF-0AC0-C934-C6B777D8A0D6}"/>
                </a:ext>
              </a:extLst>
            </p:cNvPr>
            <p:cNvSpPr/>
            <p:nvPr/>
          </p:nvSpPr>
          <p:spPr>
            <a:xfrm>
              <a:off x="3499945" y="3825766"/>
              <a:ext cx="378372" cy="2175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7FD518-4804-8A7B-64AD-FFA3A2794B30}"/>
                </a:ext>
              </a:extLst>
            </p:cNvPr>
            <p:cNvSpPr/>
            <p:nvPr/>
          </p:nvSpPr>
          <p:spPr>
            <a:xfrm>
              <a:off x="7031421" y="4020207"/>
              <a:ext cx="378372" cy="1823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494D5B2-9499-9EEF-1671-26DDD44CC9DE}"/>
              </a:ext>
            </a:extLst>
          </p:cNvPr>
          <p:cNvSpPr txBox="1"/>
          <p:nvPr/>
        </p:nvSpPr>
        <p:spPr>
          <a:xfrm>
            <a:off x="8127911" y="1166842"/>
            <a:ext cx="35149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600" dirty="0"/>
              <a:t>Cluster #0 - </a:t>
            </a:r>
            <a:r>
              <a:rPr lang="en-GB" sz="1600" dirty="0" err="1"/>
              <a:t>proches</a:t>
            </a:r>
            <a:r>
              <a:rPr lang="en-GB" sz="1600" dirty="0"/>
              <a:t> de la </a:t>
            </a:r>
            <a:r>
              <a:rPr lang="en-GB" sz="1600" dirty="0" err="1"/>
              <a:t>perte</a:t>
            </a:r>
            <a:r>
              <a:rPr lang="en-GB" sz="1600" dirty="0"/>
              <a:t>, </a:t>
            </a:r>
            <a:r>
              <a:rPr lang="en-GB" sz="1600" dirty="0" err="1"/>
              <a:t>peu</a:t>
            </a:r>
            <a:r>
              <a:rPr lang="en-GB" sz="1600" dirty="0"/>
              <a:t> </a:t>
            </a:r>
            <a:r>
              <a:rPr lang="en-GB" sz="1600" dirty="0" err="1"/>
              <a:t>d'argent</a:t>
            </a:r>
            <a:r>
              <a:rPr lang="en-GB" sz="1600" dirty="0"/>
              <a:t>, </a:t>
            </a:r>
            <a:r>
              <a:rPr lang="en-GB" sz="1600" dirty="0" err="1"/>
              <a:t>vivent</a:t>
            </a:r>
            <a:r>
              <a:rPr lang="en-GB" sz="1600" dirty="0"/>
              <a:t> </a:t>
            </a:r>
            <a:r>
              <a:rPr lang="en-GB" sz="1600" dirty="0" err="1"/>
              <a:t>probablement</a:t>
            </a:r>
            <a:r>
              <a:rPr lang="en-GB" sz="1600" dirty="0"/>
              <a:t> dans des </a:t>
            </a:r>
            <a:r>
              <a:rPr lang="en-GB" sz="1600" dirty="0" err="1"/>
              <a:t>régions</a:t>
            </a:r>
            <a:r>
              <a:rPr lang="en-GB" sz="1600" dirty="0"/>
              <a:t> </a:t>
            </a:r>
            <a:r>
              <a:rPr lang="en-GB" sz="1600" dirty="0" err="1"/>
              <a:t>lointaines</a:t>
            </a:r>
            <a:r>
              <a:rPr lang="en-GB" sz="1600" dirty="0"/>
              <a:t>.</a:t>
            </a:r>
          </a:p>
          <a:p>
            <a:endParaRPr lang="en-FR" sz="1600" dirty="0"/>
          </a:p>
          <a:p>
            <a:r>
              <a:rPr lang="en-FR" sz="1600" dirty="0"/>
              <a:t>Cluster #1 - </a:t>
            </a:r>
            <a:r>
              <a:rPr lang="en-GB" sz="1600" dirty="0"/>
              <a:t>les </a:t>
            </a:r>
            <a:r>
              <a:rPr lang="en-GB" sz="1600" dirty="0" err="1"/>
              <a:t>personnes</a:t>
            </a:r>
            <a:r>
              <a:rPr lang="en-GB" sz="1600" dirty="0"/>
              <a:t> riches qui </a:t>
            </a:r>
            <a:r>
              <a:rPr lang="en-GB" sz="1600" dirty="0" err="1"/>
              <a:t>achètent</a:t>
            </a:r>
            <a:r>
              <a:rPr lang="en-GB" sz="1600" dirty="0"/>
              <a:t> </a:t>
            </a:r>
            <a:r>
              <a:rPr lang="en-GB" sz="1600" dirty="0" err="1"/>
              <a:t>assez</a:t>
            </a:r>
            <a:r>
              <a:rPr lang="en-GB" sz="1600" dirty="0"/>
              <a:t> </a:t>
            </a:r>
            <a:r>
              <a:rPr lang="en-GB" sz="1600" dirty="0" err="1"/>
              <a:t>souvent</a:t>
            </a:r>
            <a:r>
              <a:rPr lang="en-GB" sz="1600" dirty="0"/>
              <a:t> - les </a:t>
            </a:r>
            <a:r>
              <a:rPr lang="en-GB" sz="1600" dirty="0" err="1"/>
              <a:t>meilleurs</a:t>
            </a:r>
            <a:r>
              <a:rPr lang="en-GB" sz="1600" dirty="0"/>
              <a:t> clients</a:t>
            </a:r>
          </a:p>
          <a:p>
            <a:endParaRPr lang="en-GB" sz="1600" dirty="0"/>
          </a:p>
          <a:p>
            <a:r>
              <a:rPr lang="en-GB" sz="1600" dirty="0"/>
              <a:t>Cluster # 2 - </a:t>
            </a:r>
            <a:r>
              <a:rPr lang="en-GB" sz="1600" dirty="0" err="1"/>
              <a:t>ils</a:t>
            </a:r>
            <a:r>
              <a:rPr lang="en-GB" sz="1600" dirty="0"/>
              <a:t> </a:t>
            </a:r>
            <a:r>
              <a:rPr lang="en-GB" sz="1600" dirty="0" err="1"/>
              <a:t>aiment</a:t>
            </a:r>
            <a:r>
              <a:rPr lang="en-GB" sz="1600" dirty="0"/>
              <a:t> faire du shopping </a:t>
            </a:r>
            <a:r>
              <a:rPr lang="en-GB" sz="1600" dirty="0" err="1"/>
              <a:t>mais</a:t>
            </a:r>
            <a:r>
              <a:rPr lang="en-GB" sz="1600" dirty="0"/>
              <a:t> </a:t>
            </a:r>
            <a:r>
              <a:rPr lang="en-GB" sz="1600" dirty="0" err="1"/>
              <a:t>leurs</a:t>
            </a:r>
            <a:r>
              <a:rPr lang="en-GB" sz="1600" dirty="0"/>
              <a:t> </a:t>
            </a:r>
            <a:r>
              <a:rPr lang="en-GB" sz="1600" dirty="0" err="1"/>
              <a:t>revenus</a:t>
            </a:r>
            <a:r>
              <a:rPr lang="en-GB" sz="1600" dirty="0"/>
              <a:t> </a:t>
            </a:r>
            <a:r>
              <a:rPr lang="en-GB" sz="1600" dirty="0" err="1"/>
              <a:t>sont</a:t>
            </a:r>
            <a:r>
              <a:rPr lang="en-GB" sz="1600" dirty="0"/>
              <a:t> </a:t>
            </a:r>
            <a:r>
              <a:rPr lang="en-GB" sz="1600" dirty="0" err="1"/>
              <a:t>faibles</a:t>
            </a:r>
            <a:r>
              <a:rPr lang="en-FR" sz="1600" dirty="0"/>
              <a:t> </a:t>
            </a:r>
          </a:p>
          <a:p>
            <a:endParaRPr lang="en-FR" sz="1600" dirty="0"/>
          </a:p>
          <a:p>
            <a:r>
              <a:rPr lang="en-FR" sz="1600" dirty="0"/>
              <a:t>Cluster # 3 – </a:t>
            </a:r>
            <a:r>
              <a:rPr lang="en-GB" sz="1600" dirty="0" err="1"/>
              <a:t>moyen</a:t>
            </a:r>
            <a:r>
              <a:rPr lang="en-GB" sz="1600" dirty="0"/>
              <a:t>, </a:t>
            </a:r>
            <a:r>
              <a:rPr lang="en-GB" sz="1600" dirty="0" err="1"/>
              <a:t>ont</a:t>
            </a:r>
            <a:r>
              <a:rPr lang="en-GB" sz="1600" dirty="0"/>
              <a:t> de </a:t>
            </a:r>
            <a:r>
              <a:rPr lang="en-GB" sz="1600" dirty="0" err="1"/>
              <a:t>l'argent</a:t>
            </a:r>
            <a:r>
              <a:rPr lang="en-GB" sz="1600" dirty="0"/>
              <a:t> </a:t>
            </a:r>
            <a:r>
              <a:rPr lang="en-GB" sz="1600" dirty="0" err="1"/>
              <a:t>mais</a:t>
            </a:r>
            <a:r>
              <a:rPr lang="en-GB" sz="1600" dirty="0"/>
              <a:t> </a:t>
            </a:r>
            <a:r>
              <a:rPr lang="en-GB" sz="1600" dirty="0" err="1"/>
              <a:t>hésitent</a:t>
            </a:r>
            <a:endParaRPr lang="en-FR" sz="1600" dirty="0"/>
          </a:p>
          <a:p>
            <a:endParaRPr lang="en-FR" sz="1600" dirty="0"/>
          </a:p>
          <a:p>
            <a:r>
              <a:rPr lang="en-FR" sz="1600" dirty="0"/>
              <a:t>Cluster # 4 - </a:t>
            </a:r>
            <a:r>
              <a:rPr lang="en-GB" sz="1600" dirty="0" err="1"/>
              <a:t>presque</a:t>
            </a:r>
            <a:r>
              <a:rPr lang="en-GB" sz="1600" dirty="0"/>
              <a:t> perdu, </a:t>
            </a:r>
            <a:r>
              <a:rPr lang="en-GB" sz="1600" dirty="0" err="1"/>
              <a:t>n'achète</a:t>
            </a:r>
            <a:r>
              <a:rPr lang="en-GB" sz="1600" dirty="0"/>
              <a:t> pas </a:t>
            </a:r>
            <a:r>
              <a:rPr lang="en-GB" sz="1600" dirty="0" err="1"/>
              <a:t>souvent</a:t>
            </a:r>
            <a:r>
              <a:rPr lang="en-GB" sz="1600" dirty="0"/>
              <a:t>, petite </a:t>
            </a:r>
            <a:r>
              <a:rPr lang="en-GB" sz="1600" dirty="0" err="1"/>
              <a:t>somme</a:t>
            </a:r>
            <a:r>
              <a:rPr lang="en-GB" sz="1600" dirty="0"/>
              <a:t> </a:t>
            </a:r>
            <a:r>
              <a:rPr lang="en-GB" sz="1600" dirty="0" err="1"/>
              <a:t>d’argent</a:t>
            </a:r>
            <a:endParaRPr lang="en-FR" sz="1600" dirty="0"/>
          </a:p>
        </p:txBody>
      </p:sp>
      <p:pic>
        <p:nvPicPr>
          <p:cNvPr id="14" name="Picture 13" descr="Ancient blue, brown, and yellow mosaic tiles">
            <a:extLst>
              <a:ext uri="{FF2B5EF4-FFF2-40B4-BE49-F238E27FC236}">
                <a16:creationId xmlns:a16="http://schemas.microsoft.com/office/drawing/2014/main" id="{4430C376-CC18-31A9-5E8E-C39CFC33E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15" name="Triangle 14">
            <a:extLst>
              <a:ext uri="{FF2B5EF4-FFF2-40B4-BE49-F238E27FC236}">
                <a16:creationId xmlns:a16="http://schemas.microsoft.com/office/drawing/2014/main" id="{581967B3-B7E2-AA40-C48D-7365049F76D3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82616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C693E2-5D69-1166-6163-06AAF40C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698" y="2768908"/>
            <a:ext cx="3161802" cy="31519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6F4EE-158E-BAB6-3056-D7D9F3F94C99}"/>
              </a:ext>
            </a:extLst>
          </p:cNvPr>
          <p:cNvSpPr txBox="1"/>
          <p:nvPr/>
        </p:nvSpPr>
        <p:spPr>
          <a:xfrm>
            <a:off x="863600" y="330200"/>
            <a:ext cx="439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DBSCAN - </a:t>
            </a:r>
            <a:r>
              <a:rPr lang="en-GB" dirty="0"/>
              <a:t>clustering </a:t>
            </a:r>
            <a:r>
              <a:rPr lang="en-GB" dirty="0" err="1"/>
              <a:t>basé</a:t>
            </a:r>
            <a:r>
              <a:rPr lang="en-GB" dirty="0"/>
              <a:t> sur la </a:t>
            </a:r>
            <a:r>
              <a:rPr lang="en-GB" dirty="0" err="1"/>
              <a:t>densité</a:t>
            </a:r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BD745-CE29-8ADC-209F-1079D26A8F44}"/>
              </a:ext>
            </a:extLst>
          </p:cNvPr>
          <p:cNvSpPr txBox="1"/>
          <p:nvPr/>
        </p:nvSpPr>
        <p:spPr>
          <a:xfrm>
            <a:off x="5734548" y="130509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FR" dirty="0"/>
              <a:t>ar defaut: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9A860-C1A5-EE93-DBA8-EAC59747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135832"/>
            <a:ext cx="72644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340C19-8A61-9F24-9160-60D62D356C85}"/>
              </a:ext>
            </a:extLst>
          </p:cNvPr>
          <p:cNvSpPr txBox="1"/>
          <p:nvPr/>
        </p:nvSpPr>
        <p:spPr>
          <a:xfrm>
            <a:off x="863600" y="2384932"/>
            <a:ext cx="3911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Parameters:</a:t>
            </a:r>
          </a:p>
          <a:p>
            <a:endParaRPr lang="en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/>
              <a:t>Eps (</a:t>
            </a:r>
            <a:r>
              <a:rPr lang="en-GB" sz="1400" dirty="0"/>
              <a:t>default=0.5) La distance </a:t>
            </a:r>
            <a:r>
              <a:rPr lang="en-GB" sz="1400" dirty="0" err="1"/>
              <a:t>maximale</a:t>
            </a:r>
            <a:r>
              <a:rPr lang="en-GB" sz="1400" dirty="0"/>
              <a:t> entre deux </a:t>
            </a:r>
            <a:r>
              <a:rPr lang="en-GB" sz="1400" dirty="0" err="1"/>
              <a:t>échantillons</a:t>
            </a:r>
            <a:r>
              <a:rPr lang="en-GB" sz="1400" dirty="0"/>
              <a:t> pour que </a:t>
            </a:r>
            <a:r>
              <a:rPr lang="en-GB" sz="1400" dirty="0" err="1"/>
              <a:t>l'un</a:t>
            </a:r>
            <a:r>
              <a:rPr lang="en-GB" sz="1400" dirty="0"/>
              <a:t> </a:t>
            </a:r>
            <a:r>
              <a:rPr lang="en-GB" sz="1400" dirty="0" err="1"/>
              <a:t>soit</a:t>
            </a:r>
            <a:r>
              <a:rPr lang="en-GB" sz="1400" dirty="0"/>
              <a:t> </a:t>
            </a:r>
            <a:r>
              <a:rPr lang="en-GB" sz="1400" dirty="0" err="1"/>
              <a:t>considéré</a:t>
            </a:r>
            <a:r>
              <a:rPr lang="en-GB" sz="1400" dirty="0"/>
              <a:t> </a:t>
            </a:r>
            <a:r>
              <a:rPr lang="en-GB" sz="1400" dirty="0" err="1"/>
              <a:t>comme</a:t>
            </a:r>
            <a:r>
              <a:rPr lang="en-GB" sz="1400" dirty="0"/>
              <a:t> </a:t>
            </a:r>
            <a:r>
              <a:rPr lang="en-GB" sz="1400" dirty="0" err="1"/>
              <a:t>étant</a:t>
            </a:r>
            <a:r>
              <a:rPr lang="en-GB" sz="1400" dirty="0"/>
              <a:t> dans le </a:t>
            </a:r>
            <a:r>
              <a:rPr lang="en-GB" sz="1400" dirty="0" err="1"/>
              <a:t>voisinage</a:t>
            </a:r>
            <a:r>
              <a:rPr lang="en-GB" sz="1400" dirty="0"/>
              <a:t> de </a:t>
            </a:r>
            <a:r>
              <a:rPr lang="en-GB" sz="1400" dirty="0" err="1"/>
              <a:t>l'autre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 err="1"/>
              <a:t>min_samples</a:t>
            </a:r>
            <a:r>
              <a:rPr lang="en-GB" sz="1600" b="1" dirty="0"/>
              <a:t> </a:t>
            </a:r>
            <a:r>
              <a:rPr lang="en-GB" sz="1600" dirty="0"/>
              <a:t>(default=5): Le </a:t>
            </a:r>
            <a:r>
              <a:rPr lang="en-GB" sz="1600" dirty="0" err="1"/>
              <a:t>nombre</a:t>
            </a:r>
            <a:r>
              <a:rPr lang="en-GB" sz="1600" dirty="0"/>
              <a:t> </a:t>
            </a:r>
            <a:r>
              <a:rPr lang="en-GB" sz="1600" dirty="0" err="1"/>
              <a:t>d'échantillons</a:t>
            </a:r>
            <a:r>
              <a:rPr lang="en-GB" sz="1600" dirty="0"/>
              <a:t> dans un </a:t>
            </a:r>
            <a:r>
              <a:rPr lang="en-GB" sz="1600" dirty="0" err="1"/>
              <a:t>voisinage</a:t>
            </a:r>
            <a:r>
              <a:rPr lang="en-GB" sz="1600" dirty="0"/>
              <a:t> pour </a:t>
            </a:r>
            <a:r>
              <a:rPr lang="en-GB" sz="1600" dirty="0" err="1"/>
              <a:t>qu'un</a:t>
            </a:r>
            <a:r>
              <a:rPr lang="en-GB" sz="1600" dirty="0"/>
              <a:t> point </a:t>
            </a:r>
            <a:r>
              <a:rPr lang="en-GB" sz="1600" dirty="0" err="1"/>
              <a:t>soit</a:t>
            </a:r>
            <a:r>
              <a:rPr lang="en-GB" sz="1600" dirty="0"/>
              <a:t> </a:t>
            </a:r>
            <a:r>
              <a:rPr lang="en-GB" sz="1600" dirty="0" err="1"/>
              <a:t>considéré</a:t>
            </a:r>
            <a:r>
              <a:rPr lang="en-GB" sz="1600" dirty="0"/>
              <a:t> </a:t>
            </a:r>
            <a:r>
              <a:rPr lang="en-GB" sz="1600" dirty="0" err="1"/>
              <a:t>comme</a:t>
            </a:r>
            <a:r>
              <a:rPr lang="en-GB" sz="1600" dirty="0"/>
              <a:t> un point central. </a:t>
            </a:r>
            <a:endParaRPr lang="en-FR" sz="1600" dirty="0"/>
          </a:p>
        </p:txBody>
      </p:sp>
      <p:pic>
        <p:nvPicPr>
          <p:cNvPr id="7" name="Picture 6" descr="Ancient blue, brown, and yellow mosaic tiles">
            <a:extLst>
              <a:ext uri="{FF2B5EF4-FFF2-40B4-BE49-F238E27FC236}">
                <a16:creationId xmlns:a16="http://schemas.microsoft.com/office/drawing/2014/main" id="{83BE46E4-6C70-DAA6-14BF-020E5A8AA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2ABA4572-2528-C8BF-6C04-FBF43DC017B3}"/>
              </a:ext>
            </a:extLst>
          </p:cNvPr>
          <p:cNvSpPr/>
          <p:nvPr/>
        </p:nvSpPr>
        <p:spPr>
          <a:xfrm rot="5400000">
            <a:off x="3647102" y="-2759987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7313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5C693E2-5D69-1166-6163-06AAF40C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2638916"/>
            <a:ext cx="2751959" cy="2743400"/>
          </a:xfrm>
          <a:prstGeom prst="rect">
            <a:avLst/>
          </a:prstGeom>
        </p:spPr>
      </p:pic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0CC5D7B6-9CBB-BB89-ED15-B200AFA9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758" y="2638916"/>
            <a:ext cx="4997457" cy="261530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CFD5326-A68E-3392-AE49-75577372E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964" y="2638916"/>
            <a:ext cx="2650873" cy="2532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6F4EE-158E-BAB6-3056-D7D9F3F94C99}"/>
              </a:ext>
            </a:extLst>
          </p:cNvPr>
          <p:cNvSpPr txBox="1"/>
          <p:nvPr/>
        </p:nvSpPr>
        <p:spPr>
          <a:xfrm>
            <a:off x="863600" y="330200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DBSCAN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BD745-CE29-8ADC-209F-1079D26A8F44}"/>
              </a:ext>
            </a:extLst>
          </p:cNvPr>
          <p:cNvSpPr txBox="1"/>
          <p:nvPr/>
        </p:nvSpPr>
        <p:spPr>
          <a:xfrm>
            <a:off x="1420429" y="1926693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FR" dirty="0"/>
              <a:t>ar defaut: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351C5-139A-A50B-A070-EBC62A0C4BEF}"/>
              </a:ext>
            </a:extLst>
          </p:cNvPr>
          <p:cNvSpPr txBox="1"/>
          <p:nvPr/>
        </p:nvSpPr>
        <p:spPr>
          <a:xfrm>
            <a:off x="4263965" y="1982246"/>
            <a:ext cx="411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Recherche des </a:t>
            </a:r>
            <a:r>
              <a:rPr lang="en-GB" dirty="0" err="1"/>
              <a:t>meilleurs</a:t>
            </a:r>
            <a:r>
              <a:rPr lang="en-GB" dirty="0"/>
              <a:t> </a:t>
            </a:r>
            <a:r>
              <a:rPr lang="en-GB" dirty="0" err="1"/>
              <a:t>paramètres</a:t>
            </a:r>
            <a:r>
              <a:rPr lang="en-FR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1B511-5029-5E34-6642-EEB7BB962F3E}"/>
              </a:ext>
            </a:extLst>
          </p:cNvPr>
          <p:cNvSpPr txBox="1"/>
          <p:nvPr/>
        </p:nvSpPr>
        <p:spPr>
          <a:xfrm>
            <a:off x="9510307" y="1936071"/>
            <a:ext cx="215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Clustering </a:t>
            </a:r>
            <a:r>
              <a:rPr lang="en-GB" dirty="0" err="1"/>
              <a:t>ajusté</a:t>
            </a:r>
            <a:r>
              <a:rPr lang="en-FR" dirty="0"/>
              <a:t>:</a:t>
            </a:r>
          </a:p>
        </p:txBody>
      </p:sp>
      <p:pic>
        <p:nvPicPr>
          <p:cNvPr id="12" name="Picture 11" descr="Ancient blue, brown, and yellow mosaic tiles">
            <a:extLst>
              <a:ext uri="{FF2B5EF4-FFF2-40B4-BE49-F238E27FC236}">
                <a16:creationId xmlns:a16="http://schemas.microsoft.com/office/drawing/2014/main" id="{D4FA4B98-BA6B-60FE-A23E-62CD4812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6290576"/>
            <a:ext cx="12192000" cy="566693"/>
          </a:xfrm>
          <a:prstGeom prst="rect">
            <a:avLst/>
          </a:prstGeom>
        </p:spPr>
      </p:pic>
      <p:sp>
        <p:nvSpPr>
          <p:cNvPr id="13" name="Triangle 12">
            <a:extLst>
              <a:ext uri="{FF2B5EF4-FFF2-40B4-BE49-F238E27FC236}">
                <a16:creationId xmlns:a16="http://schemas.microsoft.com/office/drawing/2014/main" id="{325F4A6D-A0A3-E9F2-C90F-EBD533823477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4646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4583C1B-D9AC-5F9C-71CC-AFF06B57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35" y="1973705"/>
            <a:ext cx="4692650" cy="326877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DD0FF8-5D9E-ACE8-C35D-13259604AD23}"/>
              </a:ext>
            </a:extLst>
          </p:cNvPr>
          <p:cNvCxnSpPr/>
          <p:nvPr/>
        </p:nvCxnSpPr>
        <p:spPr>
          <a:xfrm>
            <a:off x="905435" y="3331135"/>
            <a:ext cx="5422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4DC5CA-549B-9F40-9CE2-462DAFBBA5A6}"/>
              </a:ext>
            </a:extLst>
          </p:cNvPr>
          <p:cNvSpPr txBox="1"/>
          <p:nvPr/>
        </p:nvSpPr>
        <p:spPr>
          <a:xfrm>
            <a:off x="744817" y="632011"/>
            <a:ext cx="527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CAH – Classification Ascendante Hiérarchique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878C1-DAD6-A0E0-D83F-608DB68D3A28}"/>
              </a:ext>
            </a:extLst>
          </p:cNvPr>
          <p:cNvSpPr txBox="1"/>
          <p:nvPr/>
        </p:nvSpPr>
        <p:spPr>
          <a:xfrm>
            <a:off x="7045512" y="2967335"/>
            <a:ext cx="4715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donne</a:t>
            </a:r>
            <a:r>
              <a:rPr lang="en-GB" dirty="0"/>
              <a:t> des clusters bien </a:t>
            </a:r>
            <a:r>
              <a:rPr lang="en-GB" dirty="0" err="1"/>
              <a:t>différenciés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impossible de </a:t>
            </a:r>
            <a:r>
              <a:rPr lang="en-GB" dirty="0" err="1"/>
              <a:t>réutiliser</a:t>
            </a:r>
            <a:r>
              <a:rPr lang="en-GB" dirty="0"/>
              <a:t> </a:t>
            </a:r>
            <a:r>
              <a:rPr lang="en-GB" dirty="0" err="1"/>
              <a:t>l'algorithme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consomment</a:t>
            </a:r>
            <a:r>
              <a:rPr lang="en-GB" dirty="0"/>
              <a:t> beaucoup </a:t>
            </a:r>
            <a:r>
              <a:rPr lang="en-GB" dirty="0" err="1"/>
              <a:t>d'énergie</a:t>
            </a:r>
            <a:endParaRPr lang="en-FR" dirty="0"/>
          </a:p>
        </p:txBody>
      </p:sp>
      <p:pic>
        <p:nvPicPr>
          <p:cNvPr id="7" name="Picture 6" descr="Ancient blue, brown, and yellow mosaic tiles">
            <a:extLst>
              <a:ext uri="{FF2B5EF4-FFF2-40B4-BE49-F238E27FC236}">
                <a16:creationId xmlns:a16="http://schemas.microsoft.com/office/drawing/2014/main" id="{916861B5-7A4E-B3FC-A2BC-E1AD83C2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6AB07804-DF71-DF4F-7CBD-B63D3D393AB0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1090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B2B76-956C-DD3F-CC27-EF5981D43FA4}"/>
              </a:ext>
            </a:extLst>
          </p:cNvPr>
          <p:cNvSpPr txBox="1"/>
          <p:nvPr/>
        </p:nvSpPr>
        <p:spPr>
          <a:xfrm>
            <a:off x="461760" y="439631"/>
            <a:ext cx="4840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Stabilité</a:t>
            </a:r>
            <a:r>
              <a:rPr lang="en-GB" sz="2000" dirty="0"/>
              <a:t> des clusters dans le temps </a:t>
            </a:r>
            <a:endParaRPr lang="en-FR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4D2B92-DA33-D056-05E4-DF7AE6150AEA}"/>
              </a:ext>
            </a:extLst>
          </p:cNvPr>
          <p:cNvCxnSpPr/>
          <p:nvPr/>
        </p:nvCxnSpPr>
        <p:spPr>
          <a:xfrm>
            <a:off x="1752170" y="2555227"/>
            <a:ext cx="496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4EED2C-CED3-F7E9-12F4-CB8DF7DB073E}"/>
              </a:ext>
            </a:extLst>
          </p:cNvPr>
          <p:cNvCxnSpPr>
            <a:cxnSpLocks/>
          </p:cNvCxnSpPr>
          <p:nvPr/>
        </p:nvCxnSpPr>
        <p:spPr>
          <a:xfrm>
            <a:off x="2881938" y="3470112"/>
            <a:ext cx="344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AFD2542-8A62-4455-66A5-4A3B4B675AD0}"/>
              </a:ext>
            </a:extLst>
          </p:cNvPr>
          <p:cNvSpPr txBox="1"/>
          <p:nvPr/>
        </p:nvSpPr>
        <p:spPr>
          <a:xfrm>
            <a:off x="1183341" y="1482770"/>
            <a:ext cx="8722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</a:t>
            </a:r>
            <a:r>
              <a:rPr lang="en-GB" dirty="0" err="1"/>
              <a:t>veut</a:t>
            </a:r>
            <a:r>
              <a:rPr lang="en-GB" dirty="0"/>
              <a:t> savoir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notre</a:t>
            </a:r>
            <a:r>
              <a:rPr lang="en-GB" dirty="0"/>
              <a:t> </a:t>
            </a:r>
            <a:r>
              <a:rPr lang="en-GB" dirty="0" err="1"/>
              <a:t>algorithme</a:t>
            </a:r>
            <a:r>
              <a:rPr lang="en-GB" dirty="0"/>
              <a:t> </a:t>
            </a:r>
            <a:r>
              <a:rPr lang="en-GB" dirty="0" err="1"/>
              <a:t>fournira</a:t>
            </a:r>
            <a:r>
              <a:rPr lang="en-GB" dirty="0"/>
              <a:t> les </a:t>
            </a:r>
            <a:r>
              <a:rPr lang="en-GB" dirty="0" err="1"/>
              <a:t>mêmes</a:t>
            </a:r>
            <a:r>
              <a:rPr lang="en-GB" dirty="0"/>
              <a:t> segmentations dans le </a:t>
            </a:r>
            <a:r>
              <a:rPr lang="en-GB" dirty="0" err="1"/>
              <a:t>futur</a:t>
            </a:r>
            <a:endParaRPr lang="en-F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C5B6B6-E48F-1A73-1E3D-82CB6BFA5483}"/>
              </a:ext>
            </a:extLst>
          </p:cNvPr>
          <p:cNvSpPr txBox="1"/>
          <p:nvPr/>
        </p:nvSpPr>
        <p:spPr>
          <a:xfrm>
            <a:off x="2483223" y="2393577"/>
            <a:ext cx="717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part </a:t>
            </a:r>
            <a:r>
              <a:rPr lang="en-GB" dirty="0" err="1"/>
              <a:t>d'une</a:t>
            </a:r>
            <a:r>
              <a:rPr lang="en-GB" dirty="0"/>
              <a:t> base de </a:t>
            </a:r>
            <a:r>
              <a:rPr lang="en-GB" dirty="0" err="1"/>
              <a:t>référence</a:t>
            </a:r>
            <a:r>
              <a:rPr lang="en-GB" dirty="0"/>
              <a:t> de premiere </a:t>
            </a:r>
            <a:r>
              <a:rPr lang="en-GB" dirty="0" err="1"/>
              <a:t>année</a:t>
            </a:r>
            <a:r>
              <a:rPr lang="en-GB" dirty="0"/>
              <a:t> (year0) </a:t>
            </a:r>
            <a:r>
              <a:rPr lang="en-GB" dirty="0" err="1"/>
              <a:t>obtenons</a:t>
            </a:r>
            <a:r>
              <a:rPr lang="en-GB" dirty="0"/>
              <a:t> le clustering 0 avec </a:t>
            </a:r>
            <a:r>
              <a:rPr lang="en-GB" dirty="0" err="1"/>
              <a:t>l'algorithme</a:t>
            </a:r>
            <a:r>
              <a:rPr lang="en-GB" dirty="0"/>
              <a:t> </a:t>
            </a:r>
            <a:r>
              <a:rPr lang="en-GB" dirty="0" err="1"/>
              <a:t>Kmeans</a:t>
            </a:r>
            <a:endParaRPr lang="en-F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725AC7-5178-2CA0-DBCD-8D59A9C34634}"/>
              </a:ext>
            </a:extLst>
          </p:cNvPr>
          <p:cNvSpPr txBox="1"/>
          <p:nvPr/>
        </p:nvSpPr>
        <p:spPr>
          <a:xfrm>
            <a:off x="3388659" y="3236260"/>
            <a:ext cx="641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création des intervals de future (1 mois)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E0CBE0-4B73-1BF5-70F9-C1029C2BD268}"/>
              </a:ext>
            </a:extLst>
          </p:cNvPr>
          <p:cNvCxnSpPr>
            <a:cxnSpLocks/>
          </p:cNvCxnSpPr>
          <p:nvPr/>
        </p:nvCxnSpPr>
        <p:spPr>
          <a:xfrm>
            <a:off x="3608079" y="4048336"/>
            <a:ext cx="344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57E53E-27AE-DA24-1E3A-F2C17490BC62}"/>
              </a:ext>
            </a:extLst>
          </p:cNvPr>
          <p:cNvSpPr txBox="1"/>
          <p:nvPr/>
        </p:nvSpPr>
        <p:spPr>
          <a:xfrm>
            <a:off x="4069977" y="3863670"/>
            <a:ext cx="641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segmentation des intervals avec K</a:t>
            </a:r>
            <a:r>
              <a:rPr lang="en-GB" dirty="0"/>
              <a:t>m</a:t>
            </a:r>
            <a:r>
              <a:rPr lang="en-FR" dirty="0"/>
              <a:t>eans ‘interval zero’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C064CE-EAB7-4012-A764-1EED6C31C828}"/>
              </a:ext>
            </a:extLst>
          </p:cNvPr>
          <p:cNvSpPr txBox="1"/>
          <p:nvPr/>
        </p:nvSpPr>
        <p:spPr>
          <a:xfrm>
            <a:off x="4446494" y="4491080"/>
            <a:ext cx="641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segmentation des intervals avec K</a:t>
            </a:r>
            <a:r>
              <a:rPr lang="en-GB" dirty="0"/>
              <a:t>m</a:t>
            </a:r>
            <a:r>
              <a:rPr lang="en-FR" dirty="0"/>
              <a:t>eans fit pour l’interval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3A4E4AE-CC90-66DF-21F6-7965266EB31C}"/>
              </a:ext>
            </a:extLst>
          </p:cNvPr>
          <p:cNvCxnSpPr>
            <a:cxnSpLocks/>
          </p:cNvCxnSpPr>
          <p:nvPr/>
        </p:nvCxnSpPr>
        <p:spPr>
          <a:xfrm>
            <a:off x="4069977" y="4675746"/>
            <a:ext cx="344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3B7A35A-8F6A-09DD-C2EF-1049DE530F5E}"/>
              </a:ext>
            </a:extLst>
          </p:cNvPr>
          <p:cNvCxnSpPr>
            <a:cxnSpLocks/>
          </p:cNvCxnSpPr>
          <p:nvPr/>
        </p:nvCxnSpPr>
        <p:spPr>
          <a:xfrm>
            <a:off x="4446494" y="5401887"/>
            <a:ext cx="344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3F1DEE-C78B-B153-4B67-0113D13625A5}"/>
              </a:ext>
            </a:extLst>
          </p:cNvPr>
          <p:cNvSpPr txBox="1"/>
          <p:nvPr/>
        </p:nvSpPr>
        <p:spPr>
          <a:xfrm>
            <a:off x="4910531" y="5217221"/>
            <a:ext cx="641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Comparaison</a:t>
            </a:r>
            <a:r>
              <a:rPr lang="en-US" dirty="0"/>
              <a:t> des intervals </a:t>
            </a:r>
            <a:r>
              <a:rPr lang="en-US" dirty="0" err="1"/>
              <a:t>segmentées</a:t>
            </a:r>
            <a:r>
              <a:rPr lang="en-US" dirty="0"/>
              <a:t> </a:t>
            </a:r>
            <a:r>
              <a:rPr lang="en-US" dirty="0" err="1"/>
              <a:t>différement</a:t>
            </a:r>
            <a:r>
              <a:rPr lang="en-US" dirty="0"/>
              <a:t> avec </a:t>
            </a:r>
          </a:p>
          <a:p>
            <a:r>
              <a:rPr lang="en-US" dirty="0" err="1"/>
              <a:t>adjuster_rand_score</a:t>
            </a:r>
            <a:endParaRPr lang="en-FR" dirty="0"/>
          </a:p>
        </p:txBody>
      </p:sp>
      <p:pic>
        <p:nvPicPr>
          <p:cNvPr id="39" name="Picture 38" descr="Ancient blue, brown, and yellow mosaic tiles">
            <a:extLst>
              <a:ext uri="{FF2B5EF4-FFF2-40B4-BE49-F238E27FC236}">
                <a16:creationId xmlns:a16="http://schemas.microsoft.com/office/drawing/2014/main" id="{2FEF5E63-31BE-EB68-BB86-64A5CD2C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40" name="Triangle 39">
            <a:extLst>
              <a:ext uri="{FF2B5EF4-FFF2-40B4-BE49-F238E27FC236}">
                <a16:creationId xmlns:a16="http://schemas.microsoft.com/office/drawing/2014/main" id="{E64CAEB2-F031-5A2E-2527-E122A07D784F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2822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B2B76-956C-DD3F-CC27-EF5981D43FA4}"/>
              </a:ext>
            </a:extLst>
          </p:cNvPr>
          <p:cNvSpPr txBox="1"/>
          <p:nvPr/>
        </p:nvSpPr>
        <p:spPr>
          <a:xfrm>
            <a:off x="491516" y="577284"/>
            <a:ext cx="484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Stabilité</a:t>
            </a:r>
            <a:r>
              <a:rPr lang="en-GB" dirty="0"/>
              <a:t> des clusters dans le temps </a:t>
            </a:r>
            <a:endParaRPr lang="en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C861A-EB45-0BA8-07C9-4C1156F6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20" y="1937495"/>
            <a:ext cx="3209894" cy="2054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04150-109C-9ABE-A428-F60EBA0F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108" y="1937495"/>
            <a:ext cx="2875321" cy="1851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88F53-B6D8-A91B-D270-50D7A475D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775" y="1937495"/>
            <a:ext cx="3038431" cy="1830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E271A-E428-7753-9045-33080C2D1CB5}"/>
              </a:ext>
            </a:extLst>
          </p:cNvPr>
          <p:cNvSpPr txBox="1"/>
          <p:nvPr/>
        </p:nvSpPr>
        <p:spPr>
          <a:xfrm>
            <a:off x="5020236" y="1629718"/>
            <a:ext cx="1174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/>
              <a:t>Cluster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A5D0A-5E38-41B4-0C0F-42BC758B2557}"/>
              </a:ext>
            </a:extLst>
          </p:cNvPr>
          <p:cNvSpPr txBox="1"/>
          <p:nvPr/>
        </p:nvSpPr>
        <p:spPr>
          <a:xfrm>
            <a:off x="8157883" y="1629717"/>
            <a:ext cx="1174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/>
              <a:t>Cluster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2510A9-451C-D487-FD0D-220DD433D6CF}"/>
              </a:ext>
            </a:extLst>
          </p:cNvPr>
          <p:cNvSpPr txBox="1"/>
          <p:nvPr/>
        </p:nvSpPr>
        <p:spPr>
          <a:xfrm>
            <a:off x="3324229" y="4779407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Les clusters </a:t>
            </a:r>
            <a:r>
              <a:rPr lang="en-GB" dirty="0" err="1"/>
              <a:t>peuvent</a:t>
            </a:r>
            <a:r>
              <a:rPr lang="en-GB" dirty="0"/>
              <a:t> changer, il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donc</a:t>
            </a:r>
            <a:r>
              <a:rPr lang="en-GB" dirty="0"/>
              <a:t> </a:t>
            </a:r>
            <a:r>
              <a:rPr lang="en-GB" dirty="0" err="1"/>
              <a:t>recommandé</a:t>
            </a:r>
            <a:r>
              <a:rPr lang="en-GB" dirty="0"/>
              <a:t> </a:t>
            </a:r>
            <a:r>
              <a:rPr lang="en-GB" dirty="0" err="1"/>
              <a:t>d'ajuster</a:t>
            </a:r>
            <a:r>
              <a:rPr lang="en-GB" dirty="0"/>
              <a:t> </a:t>
            </a:r>
            <a:r>
              <a:rPr lang="en-GB" dirty="0" err="1"/>
              <a:t>régulièrement</a:t>
            </a:r>
            <a:r>
              <a:rPr lang="en-GB" dirty="0"/>
              <a:t> le clustering pour </a:t>
            </a:r>
            <a:r>
              <a:rPr lang="en-GB" dirty="0" err="1"/>
              <a:t>corriger</a:t>
            </a:r>
            <a:r>
              <a:rPr lang="en-GB" dirty="0"/>
              <a:t> la </a:t>
            </a:r>
            <a:r>
              <a:rPr lang="en-GB" dirty="0" err="1"/>
              <a:t>stratégie</a:t>
            </a:r>
            <a:r>
              <a:rPr lang="en-GB" dirty="0"/>
              <a:t> de vente.</a:t>
            </a:r>
            <a:endParaRPr lang="en-FR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6F7A5A-F222-EF06-8020-BA1845967E28}"/>
              </a:ext>
            </a:extLst>
          </p:cNvPr>
          <p:cNvCxnSpPr>
            <a:cxnSpLocks/>
          </p:cNvCxnSpPr>
          <p:nvPr/>
        </p:nvCxnSpPr>
        <p:spPr>
          <a:xfrm>
            <a:off x="2604032" y="5159959"/>
            <a:ext cx="344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ncient blue, brown, and yellow mosaic tiles">
            <a:extLst>
              <a:ext uri="{FF2B5EF4-FFF2-40B4-BE49-F238E27FC236}">
                <a16:creationId xmlns:a16="http://schemas.microsoft.com/office/drawing/2014/main" id="{86EB181A-0457-95C4-36B5-AC82F551F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27" name="Triangle 26">
            <a:extLst>
              <a:ext uri="{FF2B5EF4-FFF2-40B4-BE49-F238E27FC236}">
                <a16:creationId xmlns:a16="http://schemas.microsoft.com/office/drawing/2014/main" id="{15CEF0E7-2B21-638E-2A98-C0F7FCB7B753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06399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EC7FB-E6FF-EFCC-8D3F-573077DC226E}"/>
              </a:ext>
            </a:extLst>
          </p:cNvPr>
          <p:cNvSpPr txBox="1"/>
          <p:nvPr/>
        </p:nvSpPr>
        <p:spPr>
          <a:xfrm>
            <a:off x="478536" y="1206707"/>
            <a:ext cx="5093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FR" dirty="0"/>
          </a:p>
          <a:p>
            <a:pPr lvl="1"/>
            <a:r>
              <a:rPr lang="en-GB" dirty="0"/>
              <a:t>Les </a:t>
            </a:r>
            <a:r>
              <a:rPr lang="en-GB" dirty="0" err="1"/>
              <a:t>nouvelles</a:t>
            </a:r>
            <a:r>
              <a:rPr lang="en-GB" dirty="0"/>
              <a:t> </a:t>
            </a:r>
            <a:r>
              <a:rPr lang="en-GB" dirty="0" err="1"/>
              <a:t>valeurs</a:t>
            </a:r>
            <a:r>
              <a:rPr lang="en-GB" dirty="0"/>
              <a:t> </a:t>
            </a:r>
            <a:r>
              <a:rPr lang="en-GB" dirty="0" err="1"/>
              <a:t>numériques</a:t>
            </a:r>
            <a:r>
              <a:rPr lang="en-GB" dirty="0"/>
              <a:t> </a:t>
            </a:r>
            <a:r>
              <a:rPr lang="en-GB" dirty="0" err="1"/>
              <a:t>n'ont</a:t>
            </a:r>
            <a:r>
              <a:rPr lang="en-GB" dirty="0"/>
              <a:t> pas </a:t>
            </a:r>
            <a:r>
              <a:rPr lang="en-GB" dirty="0" err="1"/>
              <a:t>apporté</a:t>
            </a:r>
            <a:r>
              <a:rPr lang="en-GB" dirty="0"/>
              <a:t> beaucoup </a:t>
            </a:r>
            <a:r>
              <a:rPr lang="en-GB" dirty="0" err="1"/>
              <a:t>d'informations</a:t>
            </a:r>
            <a:endParaRPr lang="en-FR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4097FD-C199-65F7-CD39-52792FC74942}"/>
              </a:ext>
            </a:extLst>
          </p:cNvPr>
          <p:cNvCxnSpPr>
            <a:cxnSpLocks/>
          </p:cNvCxnSpPr>
          <p:nvPr/>
        </p:nvCxnSpPr>
        <p:spPr>
          <a:xfrm>
            <a:off x="2697480" y="2644322"/>
            <a:ext cx="0" cy="96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3910C9D-1202-1F31-5472-3B02DD871789}"/>
              </a:ext>
            </a:extLst>
          </p:cNvPr>
          <p:cNvSpPr txBox="1"/>
          <p:nvPr/>
        </p:nvSpPr>
        <p:spPr>
          <a:xfrm>
            <a:off x="1124712" y="3802650"/>
            <a:ext cx="373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nouvelles</a:t>
            </a:r>
            <a:r>
              <a:rPr lang="en-GB" dirty="0"/>
              <a:t> variables </a:t>
            </a:r>
            <a:r>
              <a:rPr lang="en-GB" dirty="0" err="1"/>
              <a:t>transformées</a:t>
            </a:r>
            <a:r>
              <a:rPr lang="en-GB" dirty="0"/>
              <a:t> </a:t>
            </a:r>
            <a:r>
              <a:rPr lang="en-GB" dirty="0" err="1"/>
              <a:t>à</a:t>
            </a:r>
            <a:r>
              <a:rPr lang="en-GB" dirty="0"/>
              <a:t> </a:t>
            </a:r>
            <a:r>
              <a:rPr lang="en-GB" dirty="0" err="1"/>
              <a:t>partir</a:t>
            </a:r>
            <a:r>
              <a:rPr lang="en-GB" dirty="0"/>
              <a:t> de </a:t>
            </a:r>
            <a:r>
              <a:rPr lang="en-GB" dirty="0" err="1"/>
              <a:t>valeurs</a:t>
            </a:r>
            <a:r>
              <a:rPr lang="en-GB" dirty="0"/>
              <a:t> </a:t>
            </a:r>
            <a:r>
              <a:rPr lang="en-GB" dirty="0" err="1"/>
              <a:t>catégorielles</a:t>
            </a:r>
            <a:endParaRPr lang="en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449F09-F1D4-1974-C65A-075BE2FBF7E5}"/>
              </a:ext>
            </a:extLst>
          </p:cNvPr>
          <p:cNvCxnSpPr>
            <a:cxnSpLocks/>
          </p:cNvCxnSpPr>
          <p:nvPr/>
        </p:nvCxnSpPr>
        <p:spPr>
          <a:xfrm>
            <a:off x="4642104" y="4110498"/>
            <a:ext cx="1859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3B8640-7DAE-1683-6442-DD34F992276C}"/>
              </a:ext>
            </a:extLst>
          </p:cNvPr>
          <p:cNvSpPr txBox="1"/>
          <p:nvPr/>
        </p:nvSpPr>
        <p:spPr>
          <a:xfrm>
            <a:off x="4965192" y="3772016"/>
            <a:ext cx="1773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FR" sz="1400" dirty="0"/>
              <a:t>ar 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7E3A8-18A8-B61D-E8FC-E4A21F2914D3}"/>
              </a:ext>
            </a:extLst>
          </p:cNvPr>
          <p:cNvSpPr txBox="1"/>
          <p:nvPr/>
        </p:nvSpPr>
        <p:spPr>
          <a:xfrm>
            <a:off x="7205471" y="3583194"/>
            <a:ext cx="3483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/>
              <a:t>r</a:t>
            </a:r>
            <a:r>
              <a:rPr lang="en-GB" dirty="0" err="1"/>
              <a:t>egroupement</a:t>
            </a:r>
            <a:r>
              <a:rPr lang="en-GB" dirty="0"/>
              <a:t> par type </a:t>
            </a:r>
            <a:r>
              <a:rPr lang="en-GB" dirty="0" err="1"/>
              <a:t>d’achats</a:t>
            </a:r>
            <a:endParaRPr lang="en-GB" dirty="0"/>
          </a:p>
          <a:p>
            <a:endParaRPr lang="en-GB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dirty="0" err="1"/>
              <a:t>compter</a:t>
            </a:r>
            <a:r>
              <a:rPr lang="en-GB" dirty="0"/>
              <a:t> les </a:t>
            </a:r>
            <a:r>
              <a:rPr lang="en-GB" dirty="0" err="1"/>
              <a:t>nombres</a:t>
            </a:r>
            <a:r>
              <a:rPr lang="en-GB" dirty="0"/>
              <a:t> dans </a:t>
            </a:r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groupe</a:t>
            </a:r>
            <a:endParaRPr lang="en-FR" dirty="0"/>
          </a:p>
        </p:txBody>
      </p:sp>
      <p:pic>
        <p:nvPicPr>
          <p:cNvPr id="19" name="Picture 18" descr="Ancient blue, brown, and yellow mosaic tiles">
            <a:extLst>
              <a:ext uri="{FF2B5EF4-FFF2-40B4-BE49-F238E27FC236}">
                <a16:creationId xmlns:a16="http://schemas.microsoft.com/office/drawing/2014/main" id="{B749BB82-E6D2-3E56-F9B0-F1B8A7EE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22" name="Triangle 21">
            <a:extLst>
              <a:ext uri="{FF2B5EF4-FFF2-40B4-BE49-F238E27FC236}">
                <a16:creationId xmlns:a16="http://schemas.microsoft.com/office/drawing/2014/main" id="{DE6D3AD2-D0F6-DB8A-1BCF-074059A1A0C6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38B091-3620-2114-F7E0-88503BF2CA3E}"/>
              </a:ext>
            </a:extLst>
          </p:cNvPr>
          <p:cNvSpPr txBox="1"/>
          <p:nvPr/>
        </p:nvSpPr>
        <p:spPr>
          <a:xfrm>
            <a:off x="326382" y="399717"/>
            <a:ext cx="4446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Points d’amelioration</a:t>
            </a:r>
          </a:p>
          <a:p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16639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94A77-A716-9E94-165A-5B4FE6BD67B5}"/>
              </a:ext>
            </a:extLst>
          </p:cNvPr>
          <p:cNvSpPr txBox="1"/>
          <p:nvPr/>
        </p:nvSpPr>
        <p:spPr>
          <a:xfrm>
            <a:off x="487829" y="368608"/>
            <a:ext cx="376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Problématique</a:t>
            </a:r>
            <a:endParaRPr lang="en-F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670F7-D9EB-D70D-D9AD-90E146C1E608}"/>
              </a:ext>
            </a:extLst>
          </p:cNvPr>
          <p:cNvSpPr txBox="1"/>
          <p:nvPr/>
        </p:nvSpPr>
        <p:spPr>
          <a:xfrm>
            <a:off x="744070" y="1515036"/>
            <a:ext cx="625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Ollist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société</a:t>
            </a:r>
            <a:r>
              <a:rPr lang="en-GB" dirty="0"/>
              <a:t> </a:t>
            </a:r>
            <a:r>
              <a:rPr lang="en-GB" dirty="0" err="1"/>
              <a:t>brésilienne</a:t>
            </a:r>
            <a:r>
              <a:rPr lang="en-GB" dirty="0"/>
              <a:t> de vente au </a:t>
            </a:r>
            <a:r>
              <a:rPr lang="en-GB" dirty="0" err="1"/>
              <a:t>détail</a:t>
            </a:r>
            <a:r>
              <a:rPr lang="en-GB" dirty="0"/>
              <a:t> sur Internet. Elle </a:t>
            </a:r>
            <a:r>
              <a:rPr lang="en-GB" dirty="0" err="1"/>
              <a:t>veut</a:t>
            </a:r>
            <a:r>
              <a:rPr lang="en-GB" dirty="0"/>
              <a:t> </a:t>
            </a:r>
            <a:r>
              <a:rPr lang="en-GB" dirty="0" err="1"/>
              <a:t>mieux</a:t>
            </a:r>
            <a:r>
              <a:rPr lang="en-GB" dirty="0"/>
              <a:t> </a:t>
            </a:r>
            <a:r>
              <a:rPr lang="en-GB" dirty="0" err="1"/>
              <a:t>comprendre</a:t>
            </a:r>
            <a:r>
              <a:rPr lang="en-GB" dirty="0"/>
              <a:t> qui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ses</a:t>
            </a:r>
            <a:r>
              <a:rPr lang="en-GB" dirty="0"/>
              <a:t> clients</a:t>
            </a:r>
            <a:endParaRPr lang="en-F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8BBCB-F3B9-3DA2-7529-C2957C3C834E}"/>
              </a:ext>
            </a:extLst>
          </p:cNvPr>
          <p:cNvSpPr txBox="1"/>
          <p:nvPr/>
        </p:nvSpPr>
        <p:spPr>
          <a:xfrm>
            <a:off x="744070" y="4553633"/>
            <a:ext cx="7978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Les données: </a:t>
            </a:r>
            <a:r>
              <a:rPr lang="en-GB" dirty="0" err="1"/>
              <a:t>plusieurs</a:t>
            </a:r>
            <a:r>
              <a:rPr lang="en-GB" dirty="0"/>
              <a:t> </a:t>
            </a:r>
            <a:r>
              <a:rPr lang="en-GB" dirty="0" err="1"/>
              <a:t>fichiers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 les </a:t>
            </a:r>
            <a:r>
              <a:rPr lang="en-GB" dirty="0" err="1"/>
              <a:t>commandes</a:t>
            </a:r>
            <a:r>
              <a:rPr lang="en-GB" dirty="0"/>
              <a:t> (temps et argent),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 les clients (lieu, </a:t>
            </a:r>
            <a:r>
              <a:rPr lang="en-GB" dirty="0" err="1"/>
              <a:t>commentaires</a:t>
            </a:r>
            <a:r>
              <a:rPr lang="en-GB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 les </a:t>
            </a:r>
            <a:r>
              <a:rPr lang="en-GB" dirty="0" err="1"/>
              <a:t>achats</a:t>
            </a:r>
            <a:r>
              <a:rPr lang="en-GB" dirty="0"/>
              <a:t> (type, </a:t>
            </a:r>
            <a:r>
              <a:rPr lang="en-GB" dirty="0" err="1"/>
              <a:t>montant</a:t>
            </a:r>
            <a:r>
              <a:rPr lang="en-GB" dirty="0"/>
              <a:t>).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95390D-31B3-95FE-BC8F-2196B971A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994" y="707901"/>
            <a:ext cx="3365500" cy="2260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D2EA5-0BA7-FE5C-366C-D2A8AF672612}"/>
              </a:ext>
            </a:extLst>
          </p:cNvPr>
          <p:cNvCxnSpPr/>
          <p:nvPr/>
        </p:nvCxnSpPr>
        <p:spPr>
          <a:xfrm>
            <a:off x="3191435" y="2294965"/>
            <a:ext cx="0" cy="188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ncient blue, brown, and yellow mosaic tiles">
            <a:extLst>
              <a:ext uri="{FF2B5EF4-FFF2-40B4-BE49-F238E27FC236}">
                <a16:creationId xmlns:a16="http://schemas.microsoft.com/office/drawing/2014/main" id="{E8E4ABF5-E66D-655E-6753-4602F5D1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14" name="Triangle 13">
            <a:extLst>
              <a:ext uri="{FF2B5EF4-FFF2-40B4-BE49-F238E27FC236}">
                <a16:creationId xmlns:a16="http://schemas.microsoft.com/office/drawing/2014/main" id="{9297BA22-73B0-C3B7-0F95-9215EEF24D6C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958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483B45A8-11CB-875E-DF28-1B3FD494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885" y="2048256"/>
            <a:ext cx="3273533" cy="2135979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93DF304-D342-EBF6-DC88-168DA869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6" y="1928416"/>
            <a:ext cx="3638420" cy="2255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EA2C8-9158-0316-3456-FC106601200C}"/>
              </a:ext>
            </a:extLst>
          </p:cNvPr>
          <p:cNvSpPr txBox="1"/>
          <p:nvPr/>
        </p:nvSpPr>
        <p:spPr>
          <a:xfrm>
            <a:off x="612289" y="429799"/>
            <a:ext cx="5166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Analyse </a:t>
            </a:r>
            <a:r>
              <a:rPr lang="en-GB" sz="2000" dirty="0" err="1"/>
              <a:t>exploratoire</a:t>
            </a:r>
            <a:endParaRPr lang="en-F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CF447-8940-EE06-73C8-F99B5373C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187" y="2072435"/>
            <a:ext cx="3364753" cy="19677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E1E5FF-0C1F-E63F-7B77-416943C27E0F}"/>
              </a:ext>
            </a:extLst>
          </p:cNvPr>
          <p:cNvCxnSpPr/>
          <p:nvPr/>
        </p:nvCxnSpPr>
        <p:spPr>
          <a:xfrm>
            <a:off x="9708776" y="4184235"/>
            <a:ext cx="0" cy="584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C5EC49-260E-5B72-F238-D01B3C5A702E}"/>
              </a:ext>
            </a:extLst>
          </p:cNvPr>
          <p:cNvSpPr txBox="1"/>
          <p:nvPr/>
        </p:nvSpPr>
        <p:spPr>
          <a:xfrm>
            <a:off x="8892987" y="4849906"/>
            <a:ext cx="1631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</a:t>
            </a:r>
            <a:r>
              <a:rPr lang="en-FR" sz="1200" dirty="0"/>
              <a:t>iltre pour ‘delivered’</a:t>
            </a:r>
          </a:p>
        </p:txBody>
      </p:sp>
      <p:pic>
        <p:nvPicPr>
          <p:cNvPr id="10" name="Picture 9" descr="Ancient blue, brown, and yellow mosaic tiles">
            <a:extLst>
              <a:ext uri="{FF2B5EF4-FFF2-40B4-BE49-F238E27FC236}">
                <a16:creationId xmlns:a16="http://schemas.microsoft.com/office/drawing/2014/main" id="{34AAFAA8-98BA-6E25-7157-D689CAF7F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950FDF9D-51E8-2DB8-8EB5-5BDA3593C822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5320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1651B8-3C6D-47F6-2008-2C8F5470A940}"/>
              </a:ext>
            </a:extLst>
          </p:cNvPr>
          <p:cNvSpPr txBox="1"/>
          <p:nvPr/>
        </p:nvSpPr>
        <p:spPr>
          <a:xfrm>
            <a:off x="1246094" y="2228671"/>
            <a:ext cx="3699603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RFM (Recency. Money. Frequency)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DBCSAN</a:t>
            </a:r>
            <a:endParaRPr lang="en-FR" dirty="0"/>
          </a:p>
        </p:txBody>
      </p:sp>
      <p:pic>
        <p:nvPicPr>
          <p:cNvPr id="4" name="Picture 3" descr="Ancient blue, brown, and yellow mosaic tiles">
            <a:extLst>
              <a:ext uri="{FF2B5EF4-FFF2-40B4-BE49-F238E27FC236}">
                <a16:creationId xmlns:a16="http://schemas.microsoft.com/office/drawing/2014/main" id="{37FFD33D-F2C5-7B28-FC20-42205E88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C527ED-276A-AA2E-A39F-0E422DDD9780}"/>
              </a:ext>
            </a:extLst>
          </p:cNvPr>
          <p:cNvSpPr txBox="1"/>
          <p:nvPr/>
        </p:nvSpPr>
        <p:spPr>
          <a:xfrm>
            <a:off x="591671" y="376518"/>
            <a:ext cx="658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Méthodes</a:t>
            </a:r>
            <a:r>
              <a:rPr lang="en-GB" sz="2000" dirty="0"/>
              <a:t> non </a:t>
            </a:r>
            <a:r>
              <a:rPr lang="en-GB" sz="2000" dirty="0" err="1"/>
              <a:t>supervisées</a:t>
            </a:r>
            <a:r>
              <a:rPr lang="en-GB" sz="2000" dirty="0"/>
              <a:t> pour </a:t>
            </a:r>
            <a:r>
              <a:rPr lang="en-GB" sz="2000" dirty="0" err="1"/>
              <a:t>regrouper</a:t>
            </a:r>
            <a:r>
              <a:rPr lang="en-GB" sz="2000" dirty="0"/>
              <a:t> des clients</a:t>
            </a:r>
          </a:p>
          <a:p>
            <a:endParaRPr lang="en-GB" sz="2000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43CA11B-C16C-5A46-97E7-5F00786EB02C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3523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1651B8-3C6D-47F6-2008-2C8F5470A940}"/>
              </a:ext>
            </a:extLst>
          </p:cNvPr>
          <p:cNvSpPr txBox="1"/>
          <p:nvPr/>
        </p:nvSpPr>
        <p:spPr>
          <a:xfrm>
            <a:off x="1246094" y="2228671"/>
            <a:ext cx="3699603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RFM (Recency. Money. Frequency)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DBCSAN</a:t>
            </a:r>
            <a:endParaRPr lang="en-FR" dirty="0"/>
          </a:p>
        </p:txBody>
      </p:sp>
      <p:pic>
        <p:nvPicPr>
          <p:cNvPr id="4" name="Picture 3" descr="Ancient blue, brown, and yellow mosaic tiles">
            <a:extLst>
              <a:ext uri="{FF2B5EF4-FFF2-40B4-BE49-F238E27FC236}">
                <a16:creationId xmlns:a16="http://schemas.microsoft.com/office/drawing/2014/main" id="{37FFD33D-F2C5-7B28-FC20-42205E884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C527ED-276A-AA2E-A39F-0E422DDD9780}"/>
              </a:ext>
            </a:extLst>
          </p:cNvPr>
          <p:cNvSpPr txBox="1"/>
          <p:nvPr/>
        </p:nvSpPr>
        <p:spPr>
          <a:xfrm>
            <a:off x="591671" y="376518"/>
            <a:ext cx="658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Méthodes</a:t>
            </a:r>
            <a:r>
              <a:rPr lang="en-GB" sz="2000" dirty="0"/>
              <a:t> non </a:t>
            </a:r>
            <a:r>
              <a:rPr lang="en-GB" sz="2000" dirty="0" err="1"/>
              <a:t>supervisées</a:t>
            </a:r>
            <a:r>
              <a:rPr lang="en-GB" sz="2000" dirty="0"/>
              <a:t> pour </a:t>
            </a:r>
            <a:r>
              <a:rPr lang="en-GB" sz="2000" dirty="0" err="1"/>
              <a:t>regrouper</a:t>
            </a:r>
            <a:r>
              <a:rPr lang="en-GB" sz="2000" dirty="0"/>
              <a:t> des clients</a:t>
            </a:r>
          </a:p>
          <a:p>
            <a:endParaRPr lang="en-GB" sz="2000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D43CA11B-C16C-5A46-97E7-5F00786EB02C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EF134-8309-FD63-FC31-66C01D07FD02}"/>
              </a:ext>
            </a:extLst>
          </p:cNvPr>
          <p:cNvSpPr txBox="1"/>
          <p:nvPr/>
        </p:nvSpPr>
        <p:spPr>
          <a:xfrm>
            <a:off x="7246305" y="2399065"/>
            <a:ext cx="316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fusion des bases de </a:t>
            </a:r>
            <a:r>
              <a:rPr lang="en-GB" dirty="0" err="1"/>
              <a:t>données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4FED1-CEF5-50BF-3020-066037F9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220" y="2819747"/>
            <a:ext cx="3920191" cy="38771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CEB111-E526-9B20-02A0-1D86BA6272A5}"/>
              </a:ext>
            </a:extLst>
          </p:cNvPr>
          <p:cNvCxnSpPr>
            <a:cxnSpLocks/>
          </p:cNvCxnSpPr>
          <p:nvPr/>
        </p:nvCxnSpPr>
        <p:spPr>
          <a:xfrm>
            <a:off x="5367038" y="2824576"/>
            <a:ext cx="824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0C8F0C-5EC1-0869-3598-F34C7EE03E3E}"/>
              </a:ext>
            </a:extLst>
          </p:cNvPr>
          <p:cNvCxnSpPr>
            <a:cxnSpLocks/>
          </p:cNvCxnSpPr>
          <p:nvPr/>
        </p:nvCxnSpPr>
        <p:spPr>
          <a:xfrm>
            <a:off x="8585367" y="3429000"/>
            <a:ext cx="0" cy="46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C514FF-54A0-DC32-D1D7-7070FA0F8242}"/>
              </a:ext>
            </a:extLst>
          </p:cNvPr>
          <p:cNvSpPr txBox="1"/>
          <p:nvPr/>
        </p:nvSpPr>
        <p:spPr>
          <a:xfrm>
            <a:off x="6526306" y="3418291"/>
            <a:ext cx="2976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N</a:t>
            </a:r>
            <a:r>
              <a:rPr lang="en-FR" sz="1400" i="1" dirty="0"/>
              <a:t>ettoyage des données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7E09E-CDB2-C998-6792-5A073623D8AF}"/>
              </a:ext>
            </a:extLst>
          </p:cNvPr>
          <p:cNvSpPr txBox="1"/>
          <p:nvPr/>
        </p:nvSpPr>
        <p:spPr>
          <a:xfrm>
            <a:off x="7171765" y="4298641"/>
            <a:ext cx="3693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S</a:t>
            </a:r>
            <a:r>
              <a:rPr lang="en-FR" dirty="0"/>
              <a:t>uppression des duplicates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/>
              <a:t>E</a:t>
            </a:r>
            <a:r>
              <a:rPr lang="en-FR" dirty="0"/>
              <a:t>limination des valeurs aberrantes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96901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44936-2B7F-2E3E-A1FA-17055C169432}"/>
              </a:ext>
            </a:extLst>
          </p:cNvPr>
          <p:cNvSpPr txBox="1"/>
          <p:nvPr/>
        </p:nvSpPr>
        <p:spPr>
          <a:xfrm>
            <a:off x="543698" y="430306"/>
            <a:ext cx="504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Segmentation RFM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2D2F2-098C-4E25-0428-DA80D9AEEAB1}"/>
              </a:ext>
            </a:extLst>
          </p:cNvPr>
          <p:cNvSpPr txBox="1"/>
          <p:nvPr/>
        </p:nvSpPr>
        <p:spPr>
          <a:xfrm>
            <a:off x="1185734" y="1368024"/>
            <a:ext cx="6054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Pour la segmentation RFM 3 variables </a:t>
            </a:r>
            <a:r>
              <a:rPr lang="en-GB" dirty="0" err="1"/>
              <a:t>doivent</a:t>
            </a:r>
            <a:r>
              <a:rPr lang="en-GB" dirty="0"/>
              <a:t> </a:t>
            </a:r>
            <a:r>
              <a:rPr lang="en-GB" dirty="0" err="1"/>
              <a:t>être</a:t>
            </a:r>
            <a:r>
              <a:rPr lang="en-GB" dirty="0"/>
              <a:t> </a:t>
            </a:r>
            <a:r>
              <a:rPr lang="en-GB" dirty="0" err="1"/>
              <a:t>créées</a:t>
            </a:r>
            <a:r>
              <a:rPr lang="en-GB" dirty="0"/>
              <a:t> 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 </a:t>
            </a:r>
            <a:r>
              <a:rPr lang="en-GB" b="1" dirty="0" err="1"/>
              <a:t>R</a:t>
            </a:r>
            <a:r>
              <a:rPr lang="en-GB" dirty="0" err="1"/>
              <a:t>écence</a:t>
            </a:r>
            <a:r>
              <a:rPr lang="en-GB" dirty="0"/>
              <a:t> (temps </a:t>
            </a:r>
            <a:r>
              <a:rPr lang="en-GB" dirty="0" err="1"/>
              <a:t>écoulé</a:t>
            </a:r>
            <a:r>
              <a:rPr lang="en-GB" dirty="0"/>
              <a:t> </a:t>
            </a:r>
            <a:r>
              <a:rPr lang="en-GB" dirty="0" err="1"/>
              <a:t>depuis</a:t>
            </a:r>
            <a:r>
              <a:rPr lang="en-GB" dirty="0"/>
              <a:t> la </a:t>
            </a:r>
            <a:r>
              <a:rPr lang="en-GB" dirty="0" err="1"/>
              <a:t>dernière</a:t>
            </a:r>
            <a:r>
              <a:rPr lang="en-GB" dirty="0"/>
              <a:t> </a:t>
            </a:r>
            <a:r>
              <a:rPr lang="en-GB" dirty="0" err="1"/>
              <a:t>commande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 </a:t>
            </a:r>
            <a:r>
              <a:rPr lang="en-GB" b="1" dirty="0" err="1"/>
              <a:t>F</a:t>
            </a:r>
            <a:r>
              <a:rPr lang="en-GB" dirty="0" err="1"/>
              <a:t>réquence</a:t>
            </a:r>
            <a:r>
              <a:rPr lang="en-GB" dirty="0"/>
              <a:t> (</a:t>
            </a:r>
            <a:r>
              <a:rPr lang="en-GB" dirty="0" err="1"/>
              <a:t>nombre</a:t>
            </a:r>
            <a:r>
              <a:rPr lang="en-GB" dirty="0"/>
              <a:t> de </a:t>
            </a:r>
            <a:r>
              <a:rPr lang="en-GB" dirty="0" err="1"/>
              <a:t>commandes</a:t>
            </a:r>
            <a:r>
              <a:rPr lang="en-GB" dirty="0"/>
              <a:t> pour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période</a:t>
            </a:r>
            <a:r>
              <a:rPr lang="en-GB" dirty="0"/>
              <a:t> </a:t>
            </a:r>
            <a:r>
              <a:rPr lang="en-GB" dirty="0" err="1"/>
              <a:t>donnée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   </a:t>
            </a:r>
            <a:r>
              <a:rPr lang="en-GB" b="1" dirty="0" err="1"/>
              <a:t>M</a:t>
            </a:r>
            <a:r>
              <a:rPr lang="en-GB" dirty="0" err="1"/>
              <a:t>ontant</a:t>
            </a:r>
            <a:r>
              <a:rPr lang="en-GB" dirty="0"/>
              <a:t> (</a:t>
            </a:r>
            <a:r>
              <a:rPr lang="en-GB" dirty="0" err="1"/>
              <a:t>somme</a:t>
            </a:r>
            <a:r>
              <a:rPr lang="en-GB" dirty="0"/>
              <a:t> </a:t>
            </a:r>
            <a:r>
              <a:rPr lang="en-GB" dirty="0" err="1"/>
              <a:t>totale</a:t>
            </a:r>
            <a:r>
              <a:rPr lang="en-GB" dirty="0"/>
              <a:t> </a:t>
            </a:r>
            <a:r>
              <a:rPr lang="en-GB" dirty="0" err="1"/>
              <a:t>d'argent</a:t>
            </a:r>
            <a:r>
              <a:rPr lang="en-GB" dirty="0"/>
              <a:t> </a:t>
            </a:r>
            <a:r>
              <a:rPr lang="en-GB" dirty="0" err="1"/>
              <a:t>dépensée</a:t>
            </a:r>
            <a:r>
              <a:rPr lang="en-GB" dirty="0"/>
              <a:t> par un client)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DC895-DBB7-EEC1-8524-DB480020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68" y="4154743"/>
            <a:ext cx="1692532" cy="1981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64077-5DD3-5744-C805-8730CF13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68" y="3460186"/>
            <a:ext cx="11760200" cy="520700"/>
          </a:xfrm>
          <a:prstGeom prst="rect">
            <a:avLst/>
          </a:prstGeom>
        </p:spPr>
      </p:pic>
      <p:pic>
        <p:nvPicPr>
          <p:cNvPr id="7" name="Picture 6" descr="Ancient blue, brown, and yellow mosaic tiles">
            <a:extLst>
              <a:ext uri="{FF2B5EF4-FFF2-40B4-BE49-F238E27FC236}">
                <a16:creationId xmlns:a16="http://schemas.microsoft.com/office/drawing/2014/main" id="{AA40FA25-C442-66C9-991B-D23E83FB1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CC656F78-47BC-98DA-28AC-E31BC3B25961}"/>
              </a:ext>
            </a:extLst>
          </p:cNvPr>
          <p:cNvSpPr/>
          <p:nvPr/>
        </p:nvSpPr>
        <p:spPr>
          <a:xfrm rot="5400000">
            <a:off x="3647102" y="-2488469"/>
            <a:ext cx="100018" cy="7394222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084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03C6C0B-9B55-40BD-4A4C-8C79CDFB5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919070"/>
            <a:ext cx="5294716" cy="14692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86FF7ED0-64CF-E3CA-A39E-EFB7D82E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960339"/>
            <a:ext cx="5294715" cy="4937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860E20-4DDA-CFAE-31FF-301C80EFD61A}"/>
              </a:ext>
            </a:extLst>
          </p:cNvPr>
          <p:cNvSpPr/>
          <p:nvPr/>
        </p:nvSpPr>
        <p:spPr>
          <a:xfrm>
            <a:off x="2706146" y="1838458"/>
            <a:ext cx="572339" cy="1630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8DE6C-9038-358D-C4B2-35C53861A649}"/>
              </a:ext>
            </a:extLst>
          </p:cNvPr>
          <p:cNvSpPr txBox="1"/>
          <p:nvPr/>
        </p:nvSpPr>
        <p:spPr>
          <a:xfrm>
            <a:off x="643468" y="737900"/>
            <a:ext cx="504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Segmentation RFM</a:t>
            </a:r>
          </a:p>
        </p:txBody>
      </p:sp>
      <p:pic>
        <p:nvPicPr>
          <p:cNvPr id="9" name="Picture 8" descr="Ancient blue, brown, and yellow mosaic tiles">
            <a:extLst>
              <a:ext uri="{FF2B5EF4-FFF2-40B4-BE49-F238E27FC236}">
                <a16:creationId xmlns:a16="http://schemas.microsoft.com/office/drawing/2014/main" id="{D233977D-56EB-270E-6260-0A6B4786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1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03C6C0B-9B55-40BD-4A4C-8C79CDFB5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8" y="1730812"/>
            <a:ext cx="5294716" cy="14692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86FF7ED0-64CF-E3CA-A39E-EFB7D82E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960339"/>
            <a:ext cx="5294715" cy="4937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860E20-4DDA-CFAE-31FF-301C80EFD61A}"/>
              </a:ext>
            </a:extLst>
          </p:cNvPr>
          <p:cNvSpPr/>
          <p:nvPr/>
        </p:nvSpPr>
        <p:spPr>
          <a:xfrm>
            <a:off x="2706146" y="1757776"/>
            <a:ext cx="572339" cy="1630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FF071C-30BD-3368-FB7B-030BB60809EE}"/>
              </a:ext>
            </a:extLst>
          </p:cNvPr>
          <p:cNvCxnSpPr/>
          <p:nvPr/>
        </p:nvCxnSpPr>
        <p:spPr>
          <a:xfrm>
            <a:off x="3039762" y="3429000"/>
            <a:ext cx="0" cy="109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EE5495B-3E0B-4EB3-BD18-507A917AE288}"/>
              </a:ext>
            </a:extLst>
          </p:cNvPr>
          <p:cNvSpPr txBox="1"/>
          <p:nvPr/>
        </p:nvSpPr>
        <p:spPr>
          <a:xfrm>
            <a:off x="1151158" y="4803925"/>
            <a:ext cx="3682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création</a:t>
            </a:r>
            <a:r>
              <a:rPr lang="en-GB" dirty="0"/>
              <a:t> de </a:t>
            </a:r>
            <a:r>
              <a:rPr lang="en-GB" dirty="0" err="1"/>
              <a:t>nouvelles</a:t>
            </a:r>
            <a:r>
              <a:rPr lang="en-GB" dirty="0"/>
              <a:t> variables pour </a:t>
            </a:r>
            <a:r>
              <a:rPr lang="en-GB" dirty="0" err="1"/>
              <a:t>améliorer</a:t>
            </a:r>
            <a:r>
              <a:rPr lang="en-GB" dirty="0"/>
              <a:t> la segmentation</a:t>
            </a:r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17BF1-A9BA-AE4D-2603-772DD1BC43FA}"/>
              </a:ext>
            </a:extLst>
          </p:cNvPr>
          <p:cNvSpPr txBox="1"/>
          <p:nvPr/>
        </p:nvSpPr>
        <p:spPr>
          <a:xfrm>
            <a:off x="643468" y="737900"/>
            <a:ext cx="5041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Segmentation RFM</a:t>
            </a:r>
          </a:p>
        </p:txBody>
      </p:sp>
      <p:pic>
        <p:nvPicPr>
          <p:cNvPr id="13" name="Picture 12" descr="Ancient blue, brown, and yellow mosaic tiles">
            <a:extLst>
              <a:ext uri="{FF2B5EF4-FFF2-40B4-BE49-F238E27FC236}">
                <a16:creationId xmlns:a16="http://schemas.microsoft.com/office/drawing/2014/main" id="{8DB89EDD-F03A-A87E-3C92-02107CD0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9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26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28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4C00B-83BE-F537-486A-0CC0D877FB9B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Création</a:t>
            </a: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nouvelles</a:t>
            </a: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variables 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Délai</a:t>
            </a:r>
            <a:r>
              <a:rPr lang="en-US" sz="2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livraison  et score </a:t>
            </a:r>
            <a:r>
              <a:rPr lang="en-US" sz="26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d'évaluation</a:t>
            </a:r>
            <a:endParaRPr lang="en-US" sz="2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7733592-0218-E180-9A63-3B6F1498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261739"/>
            <a:ext cx="3425609" cy="2089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975F4-013E-2B00-7C01-35B5C04C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534052"/>
            <a:ext cx="3433324" cy="1544995"/>
          </a:xfrm>
          <a:prstGeom prst="rect">
            <a:avLst/>
          </a:prstGeom>
        </p:spPr>
      </p:pic>
      <p:cxnSp>
        <p:nvCxnSpPr>
          <p:cNvPr id="57" name="Straight Connector 30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ABF1CA2-9524-D4B9-D9D6-5E91035E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1246050"/>
            <a:ext cx="3423916" cy="2165627"/>
          </a:xfrm>
          <a:prstGeom prst="rect">
            <a:avLst/>
          </a:prstGeom>
        </p:spPr>
      </p:pic>
      <p:cxnSp>
        <p:nvCxnSpPr>
          <p:cNvPr id="58" name="Straight Connector 32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ncient blue, brown, and yellow mosaic tiles">
            <a:extLst>
              <a:ext uri="{FF2B5EF4-FFF2-40B4-BE49-F238E27FC236}">
                <a16:creationId xmlns:a16="http://schemas.microsoft.com/office/drawing/2014/main" id="{A00A540C-9BDB-9EE6-3159-6B7044D8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0" y="6313154"/>
            <a:ext cx="12192000" cy="5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3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11124</TotalTime>
  <Words>569</Words>
  <Application>Microsoft Macintosh PowerPoint</Application>
  <PresentationFormat>Widescreen</PresentationFormat>
  <Paragraphs>94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Demidov</dc:creator>
  <cp:lastModifiedBy>Oleg Demidov</cp:lastModifiedBy>
  <cp:revision>59</cp:revision>
  <dcterms:created xsi:type="dcterms:W3CDTF">2022-04-24T13:06:01Z</dcterms:created>
  <dcterms:modified xsi:type="dcterms:W3CDTF">2022-05-04T08:54:52Z</dcterms:modified>
</cp:coreProperties>
</file>